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</p:sldIdLst>
  <p:sldSz cy="6858000" cx="9144000"/>
  <p:notesSz cx="6858000" cy="9144000"/>
  <p:embeddedFontLst>
    <p:embeddedFont>
      <p:font typeface="Arial Narrow"/>
      <p:regular r:id="rId72"/>
      <p:bold r:id="rId73"/>
      <p:italic r:id="rId74"/>
      <p:boldItalic r:id="rId7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font" Target="fonts/ArialNarrow-bold.fntdata"/><Relationship Id="rId72" Type="http://schemas.openxmlformats.org/officeDocument/2006/relationships/font" Target="fonts/ArialNarrow-regular.fntdata"/><Relationship Id="rId31" Type="http://schemas.openxmlformats.org/officeDocument/2006/relationships/slide" Target="slides/slide26.xml"/><Relationship Id="rId75" Type="http://schemas.openxmlformats.org/officeDocument/2006/relationships/font" Target="fonts/ArialNarrow-boldItalic.fntdata"/><Relationship Id="rId30" Type="http://schemas.openxmlformats.org/officeDocument/2006/relationships/slide" Target="slides/slide25.xml"/><Relationship Id="rId74" Type="http://schemas.openxmlformats.org/officeDocument/2006/relationships/font" Target="fonts/ArialNarrow-italic.fntdata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5a6b9799d_0_4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5a6b9799d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5a6b9799d_0_4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5a6b9799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5a6b9799d_0_5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5a6b9799d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5a6b9799d_0_5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5a6b9799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5a6b9799d_0_6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5a6b9799d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5a6b9799d_0_6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5a6b9799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5a6b9799d_0_7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5a6b9799d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5a6b9799d_0_7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65a6b9799d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5a6b9799d_0_8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5a6b9799d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5a6b9799d_0_8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5a6b9799d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6b9799d_0_32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6b9799d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65a6b9799d_0_9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65a6b9799d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5a6b9799d_0_9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5a6b9799d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65a6b9799d_0_10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65a6b9799d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5a6b9799d_0_10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65a6b9799d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5a6b9799d_0_1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5a6b9799d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5a6b9799d_0_11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65a6b9799d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5a6b9799d_0_12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65a6b9799d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65a6b9799d_0_12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65a6b9799d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65a6b9799d_0_13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65a6b9799d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65a6b9799d_0_13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65a6b9799d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5a6b9799d_0_14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65a6b9799d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5a6b9799d_0_14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5a6b9799d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65a6b9799d_0_15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65a6b9799d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65a6b9799d_0_15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65a6b9799d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65a6b9799d_0_16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65a6b9799d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65a6b9799d_0_16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65a6b9799d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65a6b9799d_0_17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65a6b9799d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65a6b9799d_0_17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65a6b9799d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5a6b9799d_0_18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65a6b9799d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65a6b9799d_0_18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65a6b9799d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5a6b9799d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5a6b9799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65a6b9799d_0_19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65a6b9799d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65a6b9799d_0_20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65a6b9799d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65a6b9799d_0_20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65a6b9799d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65a6b9799d_0_2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65a6b9799d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65a6b9799d_0_2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65a6b9799d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65a6b9799d_0_2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65a6b9799d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65a6b9799d_0_2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65a6b9799d_0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65a6b9799d_0_23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65a6b9799d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65a6b9799d_0_23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65a6b9799d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65a6b9799d_0_24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65a6b9799d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5a6b9799d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5a6b9799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65a6b9799d_0_24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65a6b9799d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65a6b9799d_0_25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65a6b9799d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65a6b9799d_0_2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65a6b9799d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65a6b9799d_0_26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65a6b9799d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65a6b9799d_0_27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65a6b9799d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65a6b9799d_0_26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65a6b9799d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5a6b9799d_0_27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65a6b9799d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65a6b9799d_0_28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65a6b9799d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65a6b9799d_0_29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65a6b9799d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65a6b9799d_0_29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65a6b9799d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5a6b9799d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5a6b9799d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65a6b9799d_0_30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65a6b9799d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65a6b9799d_0_30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65a6b9799d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65a6b9799d_0_3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65a6b9799d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65a6b9799d_0_3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65a6b9799d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65a6b9799d_0_28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65a6b9799d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5a6b9799d_0_29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5a6b9799d_0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65a6b9799d_0_33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65a6b9799d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5a6b9799d_0_2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5a6b9799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5a6b9799d_0_3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5a6b9799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5a6b9799d_0_3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5a6b9799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Relationship Id="rId3" Type="http://schemas.openxmlformats.org/officeDocument/2006/relationships/image" Target="../media/image8.png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Relationship Id="rId3" Type="http://schemas.openxmlformats.org/officeDocument/2006/relationships/image" Target="../media/image6.png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7.png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3975" y="250976"/>
            <a:ext cx="6356049" cy="635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Prawo was Boſkie będzie potępiało,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Ktòre bliźniego kochać rozkazało.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5. </a:t>
            </a: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Wy, coście gorſząc niewinnych ſkazili,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Albo Małżeńſtwa Swięte pogwałcili,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200">
                <a:latin typeface="Arial Narrow"/>
                <a:ea typeface="Arial Narrow"/>
                <a:cs typeface="Arial Narrow"/>
                <a:sym typeface="Arial Narrow"/>
              </a:rPr>
              <a:t>Albo przed Bogiem nie zgieli kolana:</a:t>
            </a:r>
            <a:endParaRPr sz="7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200">
                <a:latin typeface="Arial Narrow"/>
                <a:ea typeface="Arial Narrow"/>
                <a:cs typeface="Arial Narrow"/>
                <a:sym typeface="Arial Narrow"/>
              </a:rPr>
              <a:t>Sprawiedliwego w nim znaydziecie Pana;</a:t>
            </a:r>
            <a:endParaRPr sz="7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6. </a:t>
            </a: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Wy, coście w zbytkach ſwiata utoneli,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Ze Bòg na Niebie żyie, zapomnieli;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Głos was ogromny Sędziego obleci: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„Nieznam was, nieznam; wy nie moie dzieci,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700">
                <a:latin typeface="Arial Narrow"/>
                <a:ea typeface="Arial Narrow"/>
                <a:cs typeface="Arial Narrow"/>
                <a:sym typeface="Arial Narrow"/>
              </a:rPr>
              <a:t>7. </a:t>
            </a:r>
            <a:r>
              <a:rPr lang="pl" sz="6700">
                <a:latin typeface="Arial Narrow"/>
                <a:ea typeface="Arial Narrow"/>
                <a:cs typeface="Arial Narrow"/>
                <a:sym typeface="Arial Narrow"/>
              </a:rPr>
              <a:t>„Czyżem was codzień nieczekał w Kościele?</a:t>
            </a:r>
            <a:endParaRPr sz="6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700">
                <a:latin typeface="Arial Narrow"/>
                <a:ea typeface="Arial Narrow"/>
                <a:cs typeface="Arial Narrow"/>
                <a:sym typeface="Arial Narrow"/>
              </a:rPr>
              <a:t>„Czym dla ubogich od was żądał wiele?</a:t>
            </a:r>
            <a:endParaRPr sz="6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600">
                <a:latin typeface="Arial Narrow"/>
                <a:ea typeface="Arial Narrow"/>
                <a:cs typeface="Arial Narrow"/>
                <a:sym typeface="Arial Narrow"/>
              </a:rPr>
              <a:t>„Czylim niekazał? niedał wzoru Cnoty?</a:t>
            </a:r>
            <a:endParaRPr sz="6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latin typeface="Arial Narrow"/>
                <a:ea typeface="Arial Narrow"/>
                <a:cs typeface="Arial Narrow"/>
                <a:sym typeface="Arial Narrow"/>
              </a:rPr>
              <a:t>„Czy to zyſk mały, Niebo za kłopoty?</a:t>
            </a:r>
            <a:endParaRPr sz="6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700">
                <a:latin typeface="Arial Narrow"/>
                <a:ea typeface="Arial Narrow"/>
                <a:cs typeface="Arial Narrow"/>
                <a:sym typeface="Arial Narrow"/>
              </a:rPr>
              <a:t>8. </a:t>
            </a:r>
            <a:r>
              <a:rPr lang="pl" sz="7700">
                <a:latin typeface="Arial Narrow"/>
                <a:ea typeface="Arial Narrow"/>
                <a:cs typeface="Arial Narrow"/>
                <a:sym typeface="Arial Narrow"/>
              </a:rPr>
              <a:t>„Sypałem łaſki, chocieście zuchwali</a:t>
            </a:r>
            <a:endParaRPr sz="7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700">
                <a:latin typeface="Arial Narrow"/>
                <a:ea typeface="Arial Narrow"/>
                <a:cs typeface="Arial Narrow"/>
                <a:sym typeface="Arial Narrow"/>
              </a:rPr>
              <a:t>„Ani proſili, ani dziękowali!</a:t>
            </a:r>
            <a:endParaRPr sz="7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300">
                <a:latin typeface="Arial Narrow"/>
                <a:ea typeface="Arial Narrow"/>
                <a:cs typeface="Arial Narrow"/>
                <a:sym typeface="Arial Narrow"/>
              </a:rPr>
              <a:t>„Odbieżcież karę ktorey wiek niezmaże.</a:t>
            </a:r>
            <a:endParaRPr sz="7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300">
                <a:latin typeface="Arial Narrow"/>
                <a:ea typeface="Arial Narrow"/>
                <a:cs typeface="Arial Narrow"/>
                <a:sym typeface="Arial Narrow"/>
              </a:rPr>
              <a:t>„Serce Jey niechce, Sprawiedliwość każe.</a:t>
            </a:r>
            <a:endParaRPr sz="7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9. </a:t>
            </a: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Wtenczas okropna zacznie ſię godzina,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Zegnać ſię będzie z rodziną rodzina!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300">
                <a:latin typeface="Arial Narrow"/>
                <a:ea typeface="Arial Narrow"/>
                <a:cs typeface="Arial Narrow"/>
                <a:sym typeface="Arial Narrow"/>
              </a:rPr>
              <a:t>J przyiaciele wpoſrzòd narzekania,</a:t>
            </a:r>
            <a:endParaRPr sz="7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300">
                <a:latin typeface="Arial Narrow"/>
                <a:ea typeface="Arial Narrow"/>
                <a:cs typeface="Arial Narrow"/>
                <a:sym typeface="Arial Narrow"/>
              </a:rPr>
              <a:t>Opłaczą moment tego pożegnania.</a:t>
            </a:r>
            <a:endParaRPr sz="7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10. </a:t>
            </a: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Teraz do Boga kwap ſię zborze wierny,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On dziś odpuszcza, On dziś miłosierny;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100">
                <a:latin typeface="Arial Narrow"/>
                <a:ea typeface="Arial Narrow"/>
                <a:cs typeface="Arial Narrow"/>
                <a:sym typeface="Arial Narrow"/>
              </a:rPr>
              <a:t>Bo kiedy ſądzić Swiat cały zaſiędzie,</a:t>
            </a:r>
            <a:endParaRPr sz="7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100">
                <a:latin typeface="Arial Narrow"/>
                <a:ea typeface="Arial Narrow"/>
                <a:cs typeface="Arial Narrow"/>
                <a:sym typeface="Arial Narrow"/>
              </a:rPr>
              <a:t>Ktòż z ręki Jego grzeſznika dobędzie?</a:t>
            </a:r>
            <a:endParaRPr sz="71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</a:t>
            </a:r>
            <a:br>
              <a:rPr lang="pl" sz="70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Wieczny odpoczynek racz im dać, Panie, a światłość wiekuista niechaj im świeci. 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Ps.</a:t>
            </a: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 Ciebie, Boże, przystoi wielbić hymnem na Syjonie; Tobie dopełnią ślubów w Jeruzalem; wysłuchaj mojej modlitwy: do Ciebie przyjdzie każdy człowiek.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4" name="Google Shape;174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275" y="2209800"/>
            <a:ext cx="779145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0" name="Google Shape;180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5900" y="1818563"/>
            <a:ext cx="7472199" cy="322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6" name="Google Shape;186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275" y="2209800"/>
            <a:ext cx="779145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2" name="Google Shape;192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2975" y="2224088"/>
            <a:ext cx="7258050" cy="240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711200" lvl="0" marL="457200" rtl="0" algn="ctr">
              <a:spcBef>
                <a:spcPts val="0"/>
              </a:spcBef>
              <a:spcAft>
                <a:spcPts val="0"/>
              </a:spcAft>
              <a:buSzPts val="7600"/>
              <a:buFont typeface="Arial Narrow"/>
              <a:buAutoNum type="arabicPeriod"/>
            </a:pPr>
            <a:r>
              <a:rPr lang="pl" sz="7600">
                <a:latin typeface="Arial Narrow"/>
                <a:ea typeface="Arial Narrow"/>
                <a:cs typeface="Arial Narrow"/>
                <a:sym typeface="Arial Narrow"/>
              </a:rPr>
              <a:t>NIe pròżnoś Boga grzeſzniku znieważał,</a:t>
            </a:r>
            <a:endParaRPr sz="7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600">
                <a:latin typeface="Arial Narrow"/>
                <a:ea typeface="Arial Narrow"/>
                <a:cs typeface="Arial Narrow"/>
                <a:sym typeface="Arial Narrow"/>
              </a:rPr>
              <a:t>On twoie kroki naymnieyſze uważał!</a:t>
            </a:r>
            <a:endParaRPr sz="7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Graduał:</a:t>
            </a:r>
            <a:br>
              <a:rPr lang="pl" sz="54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Wieczny odpoczynek racz im dać, Panie, a światłość wiekuista niechaj im świeci.</a:t>
            </a:r>
            <a:br>
              <a:rPr lang="pl" sz="54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W wiecznej pamięci będzie sprawiedliwy: nie będzie się lękał smutnej nowiny.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Traktus: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Uwolnij, Panie, dusze wszystkich wiernych zmarłych od wszelkich więzów grzechowych. V. A przy pomocy Twojej łaski niechaj unikną strasznego wyroku zatracenia. V. I niech zażywają szczęścia wiecznej światłości.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300">
                <a:latin typeface="Arial Narrow"/>
                <a:ea typeface="Arial Narrow"/>
                <a:cs typeface="Arial Narrow"/>
                <a:sym typeface="Arial Narrow"/>
              </a:rPr>
              <a:t>Dies irae, dies illa, </a:t>
            </a:r>
            <a:endParaRPr sz="6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300">
                <a:latin typeface="Arial Narrow"/>
                <a:ea typeface="Arial Narrow"/>
                <a:cs typeface="Arial Narrow"/>
                <a:sym typeface="Arial Narrow"/>
              </a:rPr>
              <a:t>Solvet saeclum in favilla: </a:t>
            </a:r>
            <a:endParaRPr sz="6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latin typeface="Arial Narrow"/>
                <a:ea typeface="Arial Narrow"/>
                <a:cs typeface="Arial Narrow"/>
                <a:sym typeface="Arial Narrow"/>
              </a:rPr>
              <a:t>Teste David cum Sibylla.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26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500">
                <a:latin typeface="Arial Narrow"/>
                <a:ea typeface="Arial Narrow"/>
                <a:cs typeface="Arial Narrow"/>
                <a:sym typeface="Arial Narrow"/>
              </a:rPr>
              <a:t>W gniewu dzień, w tę pomsty chwilę,</a:t>
            </a:r>
            <a:endParaRPr i="1"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500">
                <a:latin typeface="Arial Narrow"/>
                <a:ea typeface="Arial Narrow"/>
                <a:cs typeface="Arial Narrow"/>
                <a:sym typeface="Arial Narrow"/>
              </a:rPr>
              <a:t>Świat w popielnym legnie pyle:</a:t>
            </a:r>
            <a:endParaRPr i="1"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500">
                <a:latin typeface="Arial Narrow"/>
                <a:ea typeface="Arial Narrow"/>
                <a:cs typeface="Arial Narrow"/>
                <a:sym typeface="Arial Narrow"/>
              </a:rPr>
              <a:t>Zważ Dawida i Sybillę.</a:t>
            </a:r>
            <a:endParaRPr i="1"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Quantus tremor est futurus, 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Quando judex est venturus, 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Cuncta stricte discussurus!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500">
                <a:latin typeface="Arial Narrow"/>
                <a:ea typeface="Arial Narrow"/>
                <a:cs typeface="Arial Narrow"/>
                <a:sym typeface="Arial Narrow"/>
              </a:rPr>
              <a:t>Jakiż będzie płacz i łkanie,</a:t>
            </a:r>
            <a:endParaRPr i="1"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500">
                <a:latin typeface="Arial Narrow"/>
                <a:ea typeface="Arial Narrow"/>
                <a:cs typeface="Arial Narrow"/>
                <a:sym typeface="Arial Narrow"/>
              </a:rPr>
              <a:t>Gdy dzieł naszych sędzia stanie,</a:t>
            </a:r>
            <a:endParaRPr i="1"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500">
                <a:latin typeface="Arial Narrow"/>
                <a:ea typeface="Arial Narrow"/>
                <a:cs typeface="Arial Narrow"/>
                <a:sym typeface="Arial Narrow"/>
              </a:rPr>
              <a:t>Odpowiedzieć każąc za nie.</a:t>
            </a:r>
            <a:endParaRPr i="1"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Tuba, mirum spargens sonum 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Per sepulchra regionum, 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Coget omnes ante thronum.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500">
                <a:latin typeface="Arial Narrow"/>
                <a:ea typeface="Arial Narrow"/>
                <a:cs typeface="Arial Narrow"/>
                <a:sym typeface="Arial Narrow"/>
              </a:rPr>
              <a:t>Trąba groźnym zabrzmi tonem</a:t>
            </a:r>
            <a:endParaRPr i="1"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500">
                <a:latin typeface="Arial Narrow"/>
                <a:ea typeface="Arial Narrow"/>
                <a:cs typeface="Arial Narrow"/>
                <a:sym typeface="Arial Narrow"/>
              </a:rPr>
              <a:t>Nad grobami śpiących zgonem,</a:t>
            </a:r>
            <a:endParaRPr i="1"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500">
                <a:latin typeface="Arial Narrow"/>
                <a:ea typeface="Arial Narrow"/>
                <a:cs typeface="Arial Narrow"/>
                <a:sym typeface="Arial Narrow"/>
              </a:rPr>
              <a:t>Wszystkich stawi nas przed tronem.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Mors stupebit, et natura,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Cum resurget creatura,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Judicanti responsura.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Śmierć z naturą się zadziwi,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Gdy umarli wstaną żywi,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Win brzemieniem nieszczęśliwi.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Liber scriptus proferetur, 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In quo totum continetur, 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Unde mundus judicetur.</a:t>
            </a:r>
            <a:br>
              <a:rPr lang="pl" sz="53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3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300">
                <a:latin typeface="Arial Narrow"/>
                <a:ea typeface="Arial Narrow"/>
                <a:cs typeface="Arial Narrow"/>
                <a:sym typeface="Arial Narrow"/>
              </a:rPr>
              <a:t>Księgi się otworzą karty,</a:t>
            </a:r>
            <a:endParaRPr i="1"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300">
                <a:latin typeface="Arial Narrow"/>
                <a:ea typeface="Arial Narrow"/>
                <a:cs typeface="Arial Narrow"/>
                <a:sym typeface="Arial Narrow"/>
              </a:rPr>
              <a:t>Gdzie spis grzechów jest zawarty,</a:t>
            </a:r>
            <a:endParaRPr i="1"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300">
                <a:latin typeface="Arial Narrow"/>
                <a:ea typeface="Arial Narrow"/>
                <a:cs typeface="Arial Narrow"/>
                <a:sym typeface="Arial Narrow"/>
              </a:rPr>
              <a:t>Za co świat karania warty.</a:t>
            </a:r>
            <a:endParaRPr i="1" sz="5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Judex ergo cum sedebit, 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Quidquid latet, apparebit: 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Nil inultum remanebit.</a:t>
            </a:r>
            <a:br>
              <a:rPr lang="pl" sz="54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4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400">
                <a:latin typeface="Arial Narrow"/>
                <a:ea typeface="Arial Narrow"/>
                <a:cs typeface="Arial Narrow"/>
                <a:sym typeface="Arial Narrow"/>
              </a:rPr>
              <a:t>Kiedy sędzia więc zasiędzie,</a:t>
            </a:r>
            <a:endParaRPr i="1"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400">
                <a:latin typeface="Arial Narrow"/>
                <a:ea typeface="Arial Narrow"/>
                <a:cs typeface="Arial Narrow"/>
                <a:sym typeface="Arial Narrow"/>
              </a:rPr>
              <a:t>Wszystko tajne jawnym będzie,</a:t>
            </a:r>
            <a:endParaRPr i="1"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400">
                <a:latin typeface="Arial Narrow"/>
                <a:ea typeface="Arial Narrow"/>
                <a:cs typeface="Arial Narrow"/>
                <a:sym typeface="Arial Narrow"/>
              </a:rPr>
              <a:t>Gniewu dłoń dosięże wszędzie.</a:t>
            </a:r>
            <a:endParaRPr i="1"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Quid sum miser tunc dicturus?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Quem patronum rogaturus,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Cum vix justus sit securus?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Cóż mam, nędzarz, ku obronie,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Czyją pieczą się zasłonię,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Gdy i święty zadrży w łonie?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Rex tremendae majestatis, 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Qui salvandos salvas gratis, 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Salva me, fons pietatis.</a:t>
            </a:r>
            <a:br>
              <a:rPr lang="pl" sz="57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700">
                <a:latin typeface="Arial Narrow"/>
                <a:ea typeface="Arial Narrow"/>
                <a:cs typeface="Arial Narrow"/>
                <a:sym typeface="Arial Narrow"/>
              </a:rPr>
              <a:t>Panie w grozie swej bezmierny,</a:t>
            </a:r>
            <a:endParaRPr i="1"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700">
                <a:latin typeface="Arial Narrow"/>
                <a:ea typeface="Arial Narrow"/>
                <a:cs typeface="Arial Narrow"/>
                <a:sym typeface="Arial Narrow"/>
              </a:rPr>
              <a:t>Zbawisz z łaski lud Twój wierny,</a:t>
            </a:r>
            <a:endParaRPr i="1"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700">
                <a:latin typeface="Arial Narrow"/>
                <a:ea typeface="Arial Narrow"/>
                <a:cs typeface="Arial Narrow"/>
                <a:sym typeface="Arial Narrow"/>
              </a:rPr>
              <a:t>Zbaw mnie, zdroju miłosierny.</a:t>
            </a:r>
            <a:endParaRPr i="1"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600">
                <a:latin typeface="Arial Narrow"/>
                <a:ea typeface="Arial Narrow"/>
                <a:cs typeface="Arial Narrow"/>
                <a:sym typeface="Arial Narrow"/>
              </a:rPr>
              <a:t>Kiedyś do Swiata rachunkòw zaſiędzie,</a:t>
            </a:r>
            <a:endParaRPr sz="7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600">
                <a:latin typeface="Arial Narrow"/>
                <a:ea typeface="Arial Narrow"/>
                <a:cs typeface="Arial Narrow"/>
                <a:sym typeface="Arial Narrow"/>
              </a:rPr>
              <a:t>Y ten twòy Swiadek ſędzią twoim będzie</a:t>
            </a:r>
            <a:endParaRPr sz="7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5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Recordare, Jesu pie,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Quod sum causa tuae viae: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Ne me perdas illa die.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Racz pamiętać, Jezu drogi,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Żeś wziął dla mnie żywot srogi,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Nie gub mnie w dzień straszny trwogi.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5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Quaeens me, sedisti lassus: 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Redemisti Crucem passus: 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Tantus labor non sit cassus.</a:t>
            </a:r>
            <a:br>
              <a:rPr lang="pl" sz="57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700">
                <a:latin typeface="Arial Narrow"/>
                <a:ea typeface="Arial Narrow"/>
                <a:cs typeface="Arial Narrow"/>
                <a:sym typeface="Arial Narrow"/>
              </a:rPr>
              <a:t>Długoś szukał mnie znużony,</a:t>
            </a:r>
            <a:endParaRPr i="1"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700">
                <a:latin typeface="Arial Narrow"/>
                <a:ea typeface="Arial Narrow"/>
                <a:cs typeface="Arial Narrow"/>
                <a:sym typeface="Arial Narrow"/>
              </a:rPr>
              <a:t>Zbawił krzyżem umęczony,</a:t>
            </a:r>
            <a:endParaRPr i="1"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700">
                <a:latin typeface="Arial Narrow"/>
                <a:ea typeface="Arial Narrow"/>
                <a:cs typeface="Arial Narrow"/>
                <a:sym typeface="Arial Narrow"/>
              </a:rPr>
              <a:t>Niech ten trud nie będzie płony.</a:t>
            </a:r>
            <a:endParaRPr i="1"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5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Juste judex ultionis, 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Donum fac remissionis 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Ante diem rationis.</a:t>
            </a:r>
            <a:br>
              <a:rPr lang="pl" sz="57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700">
                <a:latin typeface="Arial Narrow"/>
                <a:ea typeface="Arial Narrow"/>
                <a:cs typeface="Arial Narrow"/>
                <a:sym typeface="Arial Narrow"/>
              </a:rPr>
              <a:t>Sędzio pomsty sprawiedliwy,</a:t>
            </a:r>
            <a:endParaRPr i="1"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700">
                <a:latin typeface="Arial Narrow"/>
                <a:ea typeface="Arial Narrow"/>
                <a:cs typeface="Arial Narrow"/>
                <a:sym typeface="Arial Narrow"/>
              </a:rPr>
              <a:t>Bądź mym grzechom litościwy,</a:t>
            </a:r>
            <a:endParaRPr i="1"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700">
                <a:latin typeface="Arial Narrow"/>
                <a:ea typeface="Arial Narrow"/>
                <a:cs typeface="Arial Narrow"/>
                <a:sym typeface="Arial Narrow"/>
              </a:rPr>
              <a:t>Zanim przyjdzie sąd straszliwy.</a:t>
            </a:r>
            <a:endParaRPr i="1"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5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Ingemisco, tamquam reus: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Culpa rubet vultus meus: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Supplicanti parce, Deus.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Jęcząc, pomnąc win bezdroże,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Wstydem me oblicze gorze,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Szczędź mnie, błagam, Panie Boże.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5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Qui Mariam absolvisti,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Et latronem exaudisti,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Mihi quoque spem dedisti.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Ty coś Marii grzech wybaczył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I wysłuchać łotra raczył,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Nie pozwolisz, bym zrozpaczył.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Preces meae non sunt dignae: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Sed tu bonus fac benigne,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Ne perenni cremer igne.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Choć niegodne me błaganie,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Nie daj mi, dobroci Panie,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W ognia wieczne wpaść otchłanie.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5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Inter oves locum praesta, 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Et ab hoedis me sequestra, 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Statuens in parte dextra.</a:t>
            </a:r>
            <a:br>
              <a:rPr lang="pl" sz="53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3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300">
                <a:latin typeface="Arial Narrow"/>
                <a:ea typeface="Arial Narrow"/>
                <a:cs typeface="Arial Narrow"/>
                <a:sym typeface="Arial Narrow"/>
              </a:rPr>
              <a:t>Daj mi mieszkać w owiec gronie,</a:t>
            </a:r>
            <a:endParaRPr i="1"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300">
                <a:latin typeface="Arial Narrow"/>
                <a:ea typeface="Arial Narrow"/>
                <a:cs typeface="Arial Narrow"/>
                <a:sym typeface="Arial Narrow"/>
              </a:rPr>
              <a:t>Z dala kozłów, przy Twym tronie</a:t>
            </a:r>
            <a:endParaRPr i="1"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300">
                <a:latin typeface="Arial Narrow"/>
                <a:ea typeface="Arial Narrow"/>
                <a:cs typeface="Arial Narrow"/>
                <a:sym typeface="Arial Narrow"/>
              </a:rPr>
              <a:t>Postaw mnie po prawej stronie.</a:t>
            </a:r>
            <a:endParaRPr i="1" sz="5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Confutatis maledictis, 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Flammis acribus addictis: 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Voca me cum benedictis.</a:t>
            </a:r>
            <a:br>
              <a:rPr lang="pl" sz="57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700">
                <a:latin typeface="Arial Narrow"/>
                <a:ea typeface="Arial Narrow"/>
                <a:cs typeface="Arial Narrow"/>
                <a:sym typeface="Arial Narrow"/>
              </a:rPr>
              <a:t>Gdy uśmierzysz potępionych,</a:t>
            </a:r>
            <a:endParaRPr i="1"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700">
                <a:latin typeface="Arial Narrow"/>
                <a:ea typeface="Arial Narrow"/>
                <a:cs typeface="Arial Narrow"/>
                <a:sym typeface="Arial Narrow"/>
              </a:rPr>
              <a:t>Srogim żarom przeznaczonych,</a:t>
            </a:r>
            <a:endParaRPr i="1" sz="5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700">
                <a:latin typeface="Arial Narrow"/>
                <a:ea typeface="Arial Narrow"/>
                <a:cs typeface="Arial Narrow"/>
                <a:sym typeface="Arial Narrow"/>
              </a:rPr>
              <a:t>Weź mnie do błogosławionych.</a:t>
            </a:r>
            <a:endParaRPr i="1"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6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Oro supplex et acclinis, 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Cor contritum quasi cinis: 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Gere curam mei finis.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500">
                <a:latin typeface="Arial Narrow"/>
                <a:ea typeface="Arial Narrow"/>
                <a:cs typeface="Arial Narrow"/>
                <a:sym typeface="Arial Narrow"/>
              </a:rPr>
              <a:t>Błagam kornie bijąc czołem,</a:t>
            </a:r>
            <a:endParaRPr i="1"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500">
                <a:latin typeface="Arial Narrow"/>
                <a:ea typeface="Arial Narrow"/>
                <a:cs typeface="Arial Narrow"/>
                <a:sym typeface="Arial Narrow"/>
              </a:rPr>
              <a:t>Z sercem, co się zda popiołem,</a:t>
            </a:r>
            <a:endParaRPr i="1"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500">
                <a:latin typeface="Arial Narrow"/>
                <a:ea typeface="Arial Narrow"/>
                <a:cs typeface="Arial Narrow"/>
                <a:sym typeface="Arial Narrow"/>
              </a:rPr>
              <a:t>Wspomóż mnie nad śmierci dołem.</a:t>
            </a:r>
            <a:endParaRPr i="1"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6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latin typeface="Arial Narrow"/>
                <a:ea typeface="Arial Narrow"/>
                <a:cs typeface="Arial Narrow"/>
                <a:sym typeface="Arial Narrow"/>
              </a:rPr>
              <a:t>Lacrimosa dies illa, </a:t>
            </a:r>
            <a:endParaRPr sz="5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latin typeface="Arial Narrow"/>
                <a:ea typeface="Arial Narrow"/>
                <a:cs typeface="Arial Narrow"/>
                <a:sym typeface="Arial Narrow"/>
              </a:rPr>
              <a:t>Qua resurget ex favilla. </a:t>
            </a:r>
            <a:endParaRPr sz="5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latin typeface="Arial Narrow"/>
                <a:ea typeface="Arial Narrow"/>
                <a:cs typeface="Arial Narrow"/>
                <a:sym typeface="Arial Narrow"/>
              </a:rPr>
              <a:t>Judicandus homo reus:</a:t>
            </a:r>
            <a:br>
              <a:rPr lang="pl" sz="58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8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800">
                <a:latin typeface="Arial Narrow"/>
                <a:ea typeface="Arial Narrow"/>
                <a:cs typeface="Arial Narrow"/>
                <a:sym typeface="Arial Narrow"/>
              </a:rPr>
              <a:t>O dniu jęku, o dniu szlochu,</a:t>
            </a:r>
            <a:endParaRPr i="1" sz="5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800">
                <a:latin typeface="Arial Narrow"/>
                <a:ea typeface="Arial Narrow"/>
                <a:cs typeface="Arial Narrow"/>
                <a:sym typeface="Arial Narrow"/>
              </a:rPr>
              <a:t>Kiedy z popielnego prochu</a:t>
            </a:r>
            <a:endParaRPr i="1" sz="5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800">
                <a:latin typeface="Arial Narrow"/>
                <a:ea typeface="Arial Narrow"/>
                <a:cs typeface="Arial Narrow"/>
                <a:sym typeface="Arial Narrow"/>
              </a:rPr>
              <a:t>Człowiek winny na sąd stanie.</a:t>
            </a:r>
            <a:endParaRPr i="1" sz="5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800">
                <a:latin typeface="Arial Narrow"/>
                <a:ea typeface="Arial Narrow"/>
                <a:cs typeface="Arial Narrow"/>
                <a:sym typeface="Arial Narrow"/>
              </a:rPr>
              <a:t>2. </a:t>
            </a:r>
            <a:r>
              <a:rPr lang="pl" sz="7800">
                <a:latin typeface="Arial Narrow"/>
                <a:ea typeface="Arial Narrow"/>
                <a:cs typeface="Arial Narrow"/>
                <a:sym typeface="Arial Narrow"/>
              </a:rPr>
              <a:t>Co tylko w ſercu taiemnego było,</a:t>
            </a:r>
            <a:endParaRPr sz="7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800">
                <a:latin typeface="Arial Narrow"/>
                <a:ea typeface="Arial Narrow"/>
                <a:cs typeface="Arial Narrow"/>
                <a:sym typeface="Arial Narrow"/>
              </a:rPr>
              <a:t>Coś myślił, że ſię</a:t>
            </a:r>
            <a:br>
              <a:rPr lang="pl" sz="78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7800">
                <a:latin typeface="Arial Narrow"/>
                <a:ea typeface="Arial Narrow"/>
                <a:cs typeface="Arial Narrow"/>
                <a:sym typeface="Arial Narrow"/>
              </a:rPr>
              <a:t>wśrzòd nocy ukryło:</a:t>
            </a:r>
            <a:endParaRPr sz="7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6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Huic ergo parce, Deus.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Pie Jesu Domine,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Dona eis requiem. Amen.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Oszczędź go, o dobry Boże,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Jezu nasz, i w zgonu porze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Daj mu wieczne spoczywanie.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5600">
                <a:latin typeface="Arial Narrow"/>
                <a:ea typeface="Arial Narrow"/>
                <a:cs typeface="Arial Narrow"/>
                <a:sym typeface="Arial Narrow"/>
              </a:rPr>
              <a:t>Amen</a:t>
            </a:r>
            <a:endParaRPr i="1"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6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62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Panie Jezu Chryste, Królu chwały, zachowaj dusze wszystkich wiernych zmarłych od kar piekielnych i głębokiej czeluści.</a:t>
            </a:r>
            <a:r>
              <a:rPr lang="pl" sz="6200"/>
              <a:t> </a:t>
            </a:r>
            <a:endParaRPr sz="62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6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300">
                <a:latin typeface="Arial Narrow"/>
                <a:ea typeface="Arial Narrow"/>
                <a:cs typeface="Arial Narrow"/>
                <a:sym typeface="Arial Narrow"/>
              </a:rPr>
              <a:t>Wybaw je z lwiej paszczęki, niech ich nie pochłonie piekło, niech nie wpadają w ciemności. Lecz chorąży święty Michał niech je stawi w światłości świętej,</a:t>
            </a:r>
            <a:endParaRPr sz="7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6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200">
                <a:latin typeface="Arial Narrow"/>
                <a:ea typeface="Arial Narrow"/>
                <a:cs typeface="Arial Narrow"/>
                <a:sym typeface="Arial Narrow"/>
              </a:rPr>
              <a:t>którą niegdyś obiecałeś Abrahamowi i jego potomstwu.</a:t>
            </a:r>
            <a:endParaRPr sz="8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6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Arial Narrow"/>
                <a:ea typeface="Arial Narrow"/>
                <a:cs typeface="Arial Narrow"/>
                <a:sym typeface="Arial Narrow"/>
              </a:rPr>
              <a:t>Składamy Ci, Panie, ofiary i modły pochwalne, a Ty je przyjmij za te dusze, które dzisiaj wspominamy. Spraw, o Panie, niech przejdą ze śmierci do życia,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6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200">
                <a:latin typeface="Arial Narrow"/>
                <a:ea typeface="Arial Narrow"/>
                <a:cs typeface="Arial Narrow"/>
                <a:sym typeface="Arial Narrow"/>
              </a:rPr>
              <a:t>którą niegdyś obiecałeś Abrahamowi i jego potomstwu.</a:t>
            </a:r>
            <a:endParaRPr sz="8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7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0" name="Google Shape;340;p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915" y="419150"/>
            <a:ext cx="8972126" cy="601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7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6" name="Google Shape;346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504" y="1371200"/>
            <a:ext cx="8801025" cy="4115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700">
                <a:latin typeface="Arial Narrow"/>
                <a:ea typeface="Arial Narrow"/>
                <a:cs typeface="Arial Narrow"/>
                <a:sym typeface="Arial Narrow"/>
              </a:rPr>
              <a:t>Wſzyſtko to promień prawdy iego zbada,!</a:t>
            </a:r>
            <a:endParaRPr sz="7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700">
                <a:latin typeface="Arial Narrow"/>
                <a:ea typeface="Arial Narrow"/>
                <a:cs typeface="Arial Narrow"/>
                <a:sym typeface="Arial Narrow"/>
              </a:rPr>
              <a:t>Y wſzyſtko winne sumnienie wygada.</a:t>
            </a:r>
            <a:endParaRPr sz="7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7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56" name="Google Shape;356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525" y="1435825"/>
            <a:ext cx="8986950" cy="398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7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62" name="Google Shape;362;p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147" y="1457350"/>
            <a:ext cx="8867702" cy="39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7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6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500">
                <a:latin typeface="Arial Narrow"/>
                <a:ea typeface="Arial Narrow"/>
                <a:cs typeface="Arial Narrow"/>
                <a:sym typeface="Arial Narrow"/>
              </a:rPr>
              <a:t>Światłość wiekuista niechaj im świeci, o Panie, wśród Świętych Twoich na wieki, bo jesteś pełen dobroci. </a:t>
            </a:r>
            <a:endParaRPr sz="6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7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6400">
                <a:latin typeface="Arial Narrow"/>
                <a:ea typeface="Arial Narrow"/>
                <a:cs typeface="Arial Narrow"/>
                <a:sym typeface="Arial Narrow"/>
              </a:rPr>
              <a:t> Wieczny odpoczynek racz im dać, Panie, a światłość wiekuista niechaj im świeci, wśród świętych Twoich na wieki, bo jesteś pełen dobroci.</a:t>
            </a:r>
            <a:endParaRPr sz="6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100">
                <a:latin typeface="Arial Narrow"/>
                <a:ea typeface="Arial Narrow"/>
                <a:cs typeface="Arial Narrow"/>
                <a:sym typeface="Arial Narrow"/>
              </a:rPr>
              <a:t>3. </a:t>
            </a:r>
            <a:r>
              <a:rPr lang="pl" sz="7100">
                <a:latin typeface="Arial Narrow"/>
                <a:ea typeface="Arial Narrow"/>
                <a:cs typeface="Arial Narrow"/>
                <a:sym typeface="Arial Narrow"/>
              </a:rPr>
              <a:t>Biada ci Oycze i Matko niedbała!</a:t>
            </a:r>
            <a:endParaRPr sz="7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100">
                <a:latin typeface="Arial Narrow"/>
                <a:ea typeface="Arial Narrow"/>
                <a:cs typeface="Arial Narrow"/>
                <a:sym typeface="Arial Narrow"/>
              </a:rPr>
              <a:t>Ześ wſtydu dzieci twych nienauczała!</a:t>
            </a:r>
            <a:endParaRPr sz="71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Powſtaną na was te Còrki i Syny,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Y złorzeczyć wam będą tey godziny.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300">
                <a:latin typeface="Arial Narrow"/>
                <a:ea typeface="Arial Narrow"/>
                <a:cs typeface="Arial Narrow"/>
                <a:sym typeface="Arial Narrow"/>
              </a:rPr>
              <a:t>4. </a:t>
            </a:r>
            <a:r>
              <a:rPr lang="pl" sz="7300">
                <a:latin typeface="Arial Narrow"/>
                <a:ea typeface="Arial Narrow"/>
                <a:cs typeface="Arial Narrow"/>
                <a:sym typeface="Arial Narrow"/>
              </a:rPr>
              <a:t>Wy, coście ſwego bliźniego krzywdzili,</a:t>
            </a:r>
            <a:endParaRPr sz="7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300">
                <a:latin typeface="Arial Narrow"/>
                <a:ea typeface="Arial Narrow"/>
                <a:cs typeface="Arial Narrow"/>
                <a:sym typeface="Arial Narrow"/>
              </a:rPr>
              <a:t>Na życie, ſławę, maiątek godzili,</a:t>
            </a:r>
            <a:endParaRPr sz="7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